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WRA0YilHStTHBEMLiPSsym5wA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F9E337-7F0C-48D9-B306-06AC6EB5558D}">
  <a:tblStyle styleId="{2EF9E337-7F0C-48D9-B306-06AC6EB5558D}" styleName="Table_0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7E8E7"/>
          </a:solidFill>
        </a:fill>
      </a:tcStyle>
    </a:wholeTbl>
    <a:band1H>
      <a:tcTxStyle/>
      <a:tcStyle>
        <a:fill>
          <a:solidFill>
            <a:srgbClr val="EFCECA"/>
          </a:solidFill>
        </a:fill>
      </a:tcStyle>
    </a:band1H>
    <a:band2H>
      <a:tcTxStyle/>
    </a:band2H>
    <a:band1V>
      <a:tcTxStyle/>
      <a:tcStyle>
        <a:fill>
          <a:solidFill>
            <a:srgbClr val="EFCECA"/>
          </a:solidFill>
        </a:fill>
      </a:tcStyle>
    </a:band1V>
    <a:band2V>
      <a:tcTxStyle/>
    </a:band2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2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" name="Google Shape;20;p1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pSp>
        <p:nvGrpSpPr>
          <p:cNvPr id="22" name="Google Shape;22;p17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3" name="Google Shape;23;p17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24" name="Google Shape;24;p17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17"/>
          <p:cNvSpPr txBox="1"/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" type="subTitle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380"/>
              <a:buNone/>
              <a:defRPr sz="2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4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/>
        </p:txBody>
      </p:sp>
      <p:sp>
        <p:nvSpPr>
          <p:cNvPr id="27" name="Google Shape;27;p1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i="0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6"/>
          <p:cNvSpPr txBox="1"/>
          <p:nvPr>
            <p:ph idx="1" type="body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/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" type="body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b="0"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9"/>
          <p:cNvSpPr txBox="1"/>
          <p:nvPr>
            <p:ph idx="10" type="dt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1" type="ftr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" name="Google Shape;42;p19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43" name="Google Shape;43;p19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44" name="Google Shape;44;p1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19"/>
          <p:cNvSpPr txBox="1"/>
          <p:nvPr>
            <p:ph idx="12" type="sldNum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sz="2800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" type="body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 sz="1800"/>
            </a:lvl9pPr>
          </a:lstStyle>
          <a:p/>
        </p:txBody>
      </p:sp>
      <p:sp>
        <p:nvSpPr>
          <p:cNvPr id="49" name="Google Shape;49;p20"/>
          <p:cNvSpPr txBox="1"/>
          <p:nvPr>
            <p:ph idx="2" type="body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25754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6pPr>
            <a:lvl7pPr indent="-325754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7pPr>
            <a:lvl8pPr indent="-325754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8pPr>
            <a:lvl9pPr indent="-325754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 sz="1800"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1"/>
          <p:cNvSpPr txBox="1"/>
          <p:nvPr>
            <p:ph idx="1" type="body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5" name="Google Shape;55;p21"/>
          <p:cNvSpPr txBox="1"/>
          <p:nvPr>
            <p:ph idx="2" type="body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6" name="Google Shape;56;p21"/>
          <p:cNvSpPr txBox="1"/>
          <p:nvPr>
            <p:ph idx="3" type="body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b="1" sz="20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b="1" sz="1600"/>
            </a:lvl9pPr>
          </a:lstStyle>
          <a:p/>
        </p:txBody>
      </p:sp>
      <p:sp>
        <p:nvSpPr>
          <p:cNvPr id="57" name="Google Shape;57;p21"/>
          <p:cNvSpPr txBox="1"/>
          <p:nvPr>
            <p:ph idx="4" type="body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1496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indent="-31496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indent="-314959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indent="-314959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" name="Google Shape;61;p21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22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73" name="Google Shape;73;p24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" type="body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indent="-325755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indent="-31496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indent="-31496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indent="-31496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indent="-3365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6pPr>
            <a:lvl7pPr indent="-3365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7pPr>
            <a:lvl8pPr indent="-3365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8pPr>
            <a:lvl9pPr indent="-33655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Char char="▪"/>
              <a:defRPr sz="2000"/>
            </a:lvl9pPr>
          </a:lstStyle>
          <a:p/>
        </p:txBody>
      </p:sp>
      <p:sp>
        <p:nvSpPr>
          <p:cNvPr id="75" name="Google Shape;75;p24"/>
          <p:cNvSpPr txBox="1"/>
          <p:nvPr>
            <p:ph idx="2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76" name="Google Shape;76;p24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" name="Google Shape;78;p24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Google Shape;79;p24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80" name="Google Shape;80;p24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2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5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4" name="Google Shape;84;p25"/>
          <p:cNvSpPr txBox="1"/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/>
          <p:nvPr>
            <p:ph idx="2" type="pic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86" name="Google Shape;86;p25"/>
          <p:cNvSpPr txBox="1"/>
          <p:nvPr>
            <p:ph idx="1" type="body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/>
        </p:txBody>
      </p:sp>
      <p:sp>
        <p:nvSpPr>
          <p:cNvPr id="87" name="Google Shape;87;p25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8" name="Google Shape;88;p25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9" name="Google Shape;89;p25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90" name="Google Shape;90;p25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2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b="0" i="0" sz="540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25755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1496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496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1496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1496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1496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14959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14959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4" name="Google Shape;14;p16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Google Shape;15;p16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Rockwel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16" name="Google Shape;16;p16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Rockwel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>
            <p:ph type="ctrTitle"/>
          </p:nvPr>
        </p:nvSpPr>
        <p:spPr>
          <a:xfrm>
            <a:off x="1051560" y="173620"/>
            <a:ext cx="9966960" cy="41281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ckwell"/>
              <a:buNone/>
            </a:pPr>
            <a:r>
              <a:rPr lang="en-US" sz="3000"/>
              <a:t>BSTAT-5325 SECTION-003 GROUP–13</a:t>
            </a:r>
            <a:br>
              <a:rPr lang="en-US" sz="5600"/>
            </a:br>
            <a:br>
              <a:rPr lang="en-US" sz="5600"/>
            </a:br>
            <a:br>
              <a:rPr lang="en-US" sz="5600"/>
            </a:br>
            <a:r>
              <a:rPr lang="en-US" sz="5600"/>
              <a:t>PROJECT PRESENTATION ON</a:t>
            </a:r>
            <a:br>
              <a:rPr lang="en-US" sz="5600"/>
            </a:br>
            <a:r>
              <a:rPr lang="en-US" sz="5600"/>
              <a:t>WORLD STATISTICS DATASET ANALYSIS</a:t>
            </a:r>
            <a:endParaRPr/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1051560" y="4450177"/>
            <a:ext cx="7891272" cy="2315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5"/>
              <a:buNone/>
            </a:pPr>
            <a:r>
              <a:rPr b="1" lang="en-US" sz="1300"/>
              <a:t>Presented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75"/>
              <a:buNone/>
            </a:pPr>
            <a:r>
              <a:rPr b="1" lang="en-US" sz="1500"/>
              <a:t>1. Prudhviraj Chowdary Balla Narayana Rao (1001993742)</a:t>
            </a:r>
            <a:endParaRPr b="1" sz="15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75"/>
              <a:buNone/>
            </a:pPr>
            <a:r>
              <a:rPr b="1" lang="en-US" sz="1500"/>
              <a:t>2. Rohan Dasari (1001967606)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75"/>
              <a:buNone/>
            </a:pPr>
            <a:r>
              <a:rPr b="1" lang="en-US" sz="1500"/>
              <a:t>3. Ankita Phadke (1001963837)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275"/>
              <a:buNone/>
            </a:pPr>
            <a:r>
              <a:rPr b="1" lang="en-US" sz="1500"/>
              <a:t>4. Rushi Ashokbhai Thakker (1001870974)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020"/>
              <a:buNone/>
            </a:pPr>
            <a:r>
              <a:t/>
            </a:r>
            <a:endParaRPr b="1" sz="12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60"/>
              <a:buNone/>
            </a:pPr>
            <a:r>
              <a:rPr b="1" lang="en-US" sz="1600"/>
              <a:t>Date: 12/02/2021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"/>
          <p:cNvSpPr txBox="1"/>
          <p:nvPr>
            <p:ph idx="1" type="body"/>
          </p:nvPr>
        </p:nvSpPr>
        <p:spPr>
          <a:xfrm>
            <a:off x="753374" y="891395"/>
            <a:ext cx="10807254" cy="136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85000"/>
              <a:buNone/>
            </a:pPr>
            <a:r>
              <a:rPr b="1" lang="en-US" u="sng"/>
              <a:t>Outliers and interesting observations found during CTA: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85000"/>
              <a:buNone/>
            </a:pPr>
            <a:r>
              <a:rPr lang="en-US"/>
              <a:t>Developed countries which have very high population density ( &gt;1000 people per sq. km.):</a:t>
            </a:r>
            <a:endParaRPr/>
          </a:p>
          <a:p>
            <a:pPr indent="-342900" lvl="1" marL="61722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5000"/>
              <a:buFont typeface="Rockwell"/>
              <a:buAutoNum type="arabicPeriod"/>
            </a:pPr>
            <a:r>
              <a:rPr lang="en-US" sz="1600"/>
              <a:t>Average population density for all the other developed countries: 348 people per sq. km.</a:t>
            </a:r>
            <a:endParaRPr/>
          </a:p>
          <a:p>
            <a:pPr indent="-342900" lvl="1" marL="61722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 typeface="Rockwell"/>
              <a:buAutoNum type="arabicPeriod"/>
            </a:pPr>
            <a:r>
              <a:rPr lang="en-US" sz="1600"/>
              <a:t>These countries are developed despite high values in population density, due to stronger economic backing. </a:t>
            </a:r>
            <a:endParaRPr/>
          </a:p>
          <a:p>
            <a:pPr indent="0" lvl="1" marL="27432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 sz="1600"/>
          </a:p>
          <a:p>
            <a:pPr indent="0" lvl="1" marL="27432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None/>
            </a:pPr>
            <a:r>
              <a:t/>
            </a:r>
            <a:endParaRPr sz="1600"/>
          </a:p>
        </p:txBody>
      </p:sp>
      <p:sp>
        <p:nvSpPr>
          <p:cNvPr id="194" name="Google Shape;194;p10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195" name="Google Shape;195;p10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10"/>
          <p:cNvSpPr txBox="1"/>
          <p:nvPr/>
        </p:nvSpPr>
        <p:spPr>
          <a:xfrm>
            <a:off x="391886" y="197249"/>
            <a:ext cx="11168742" cy="750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i="0" lang="en-US" sz="3500" u="none" cap="none" strike="noStrike">
                <a:latin typeface="Rockwell"/>
                <a:ea typeface="Rockwell"/>
                <a:cs typeface="Rockwell"/>
                <a:sym typeface="Rockwell"/>
              </a:rPr>
              <a:t>PREDICTION OF COUNTRY’S FUTURE DEVELOPMENT STATE</a:t>
            </a:r>
            <a:endParaRPr/>
          </a:p>
        </p:txBody>
      </p:sp>
      <p:pic>
        <p:nvPicPr>
          <p:cNvPr descr="Graphical user interface, application, table, Excel&#10;&#10;Description automatically generated" id="197" name="Google Shape;197;p10"/>
          <p:cNvPicPr preferRelativeResize="0"/>
          <p:nvPr/>
        </p:nvPicPr>
        <p:blipFill rotWithShape="1">
          <a:blip r:embed="rId3">
            <a:alphaModFix/>
          </a:blip>
          <a:srcRect b="27954" l="58074" r="4550" t="43924"/>
          <a:stretch/>
        </p:blipFill>
        <p:spPr>
          <a:xfrm>
            <a:off x="3209025" y="2259126"/>
            <a:ext cx="5102975" cy="25590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10"/>
          <p:cNvSpPr txBox="1"/>
          <p:nvPr/>
        </p:nvSpPr>
        <p:spPr>
          <a:xfrm>
            <a:off x="692373" y="4931157"/>
            <a:ext cx="10807254" cy="1368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</a:pPr>
            <a:r>
              <a:rPr b="1" i="0" lang="en-US" sz="2000" u="sng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Future development state prediction: country: India in 2050 (currently: developing)</a:t>
            </a:r>
            <a:endParaRPr/>
          </a:p>
          <a:p>
            <a:pPr indent="0" lvl="1" marL="27432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1" marL="2743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graphicFrame>
        <p:nvGraphicFramePr>
          <p:cNvPr id="199" name="Google Shape;199;p10"/>
          <p:cNvGraphicFramePr/>
          <p:nvPr/>
        </p:nvGraphicFramePr>
        <p:xfrm>
          <a:off x="586596" y="53708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{2EF9E337-7F0C-48D9-B306-06AC6EB5558D}</a:tableStyleId>
              </a:tblPr>
              <a:tblGrid>
                <a:gridCol w="1236450"/>
                <a:gridCol w="1685025"/>
                <a:gridCol w="1880550"/>
                <a:gridCol w="684350"/>
                <a:gridCol w="1098425"/>
                <a:gridCol w="4139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GDP/capita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(projected)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Population Density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(projected)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Access to electricity %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(projected)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Year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Prediction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Note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USD 53,000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&gt; 500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100%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2050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Developed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* India is projected to be the world's second-largest economy by 2050 *</a:t>
                      </a:r>
                      <a:endParaRPr b="0" sz="12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 txBox="1"/>
          <p:nvPr>
            <p:ph idx="1" type="body"/>
          </p:nvPr>
        </p:nvSpPr>
        <p:spPr>
          <a:xfrm>
            <a:off x="471577" y="1018903"/>
            <a:ext cx="11328538" cy="5253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b="1" lang="en-US" u="sng"/>
              <a:t>Identify similarities and groups within countries based on Agricultural factors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30"/>
              <a:buFont typeface="Rockwell"/>
              <a:buAutoNum type="arabicPeriod"/>
            </a:pPr>
            <a:r>
              <a:rPr b="1" lang="en-US" sz="1800"/>
              <a:t>Technique used: </a:t>
            </a:r>
            <a:r>
              <a:rPr lang="en-US" sz="1800"/>
              <a:t>Cluster Analysis (K-means Clustering)</a:t>
            </a:r>
            <a:r>
              <a:rPr b="1" lang="en-US" sz="1800"/>
              <a:t>, Tool used: </a:t>
            </a:r>
            <a:r>
              <a:rPr lang="en-US" sz="1800"/>
              <a:t>JMP From SAS, Minitab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Font typeface="Rockwell"/>
              <a:buAutoNum type="arabicPeriod"/>
            </a:pPr>
            <a:r>
              <a:rPr b="1" lang="en-US" sz="1800"/>
              <a:t>Trends observed</a:t>
            </a:r>
            <a:r>
              <a:rPr lang="en-US" sz="1800"/>
              <a:t>: Agriculture continues to be the focus in developing countries and not much in developed countries. </a:t>
            </a:r>
            <a:endParaRPr sz="1700"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Agriculture Land (sq. km.) – developed countries have lower area under agriculture than developing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Agricultural imports: for developed countries, imports are 2%, for developing imports are 5-7% of total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Agricultural exports: for developed countries, exports are 2%, for developing exports are 7-8% of total </a:t>
            </a:r>
            <a:endParaRPr/>
          </a:p>
          <a:p>
            <a:pPr indent="-251142" lvl="1" marL="61722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Font typeface="Rockwell"/>
              <a:buNone/>
            </a:pPr>
            <a:r>
              <a:t/>
            </a:r>
            <a:endParaRPr b="1" sz="1700"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Font typeface="Noto Sans Symbols"/>
              <a:buChar char="⮚"/>
            </a:pPr>
            <a:r>
              <a:rPr b="1" lang="en-US" sz="1700"/>
              <a:t>Developed countries</a:t>
            </a:r>
            <a:r>
              <a:rPr lang="en-US" sz="1700"/>
              <a:t>: Identified that the countries </a:t>
            </a:r>
            <a:r>
              <a:rPr lang="en-US" sz="1700" u="sng"/>
              <a:t>USA,</a:t>
            </a:r>
            <a:r>
              <a:rPr lang="en-US" sz="1700"/>
              <a:t> </a:t>
            </a:r>
            <a:r>
              <a:rPr lang="en-US" sz="1700" u="sng"/>
              <a:t>Australia</a:t>
            </a:r>
            <a:r>
              <a:rPr lang="en-US" sz="1700"/>
              <a:t> </a:t>
            </a:r>
            <a:r>
              <a:rPr lang="en-US" sz="1700" u="sng"/>
              <a:t>&amp;</a:t>
            </a:r>
            <a:r>
              <a:rPr lang="en-US" sz="1700"/>
              <a:t> </a:t>
            </a:r>
            <a:r>
              <a:rPr lang="en-US" sz="1700" u="sng"/>
              <a:t>China</a:t>
            </a:r>
            <a:r>
              <a:rPr lang="en-US" sz="1700"/>
              <a:t> are developed countries that have higher land under agriculture, imports and exports, which is not a common trend in developed countries.</a:t>
            </a:r>
            <a:endParaRPr/>
          </a:p>
          <a:p>
            <a:pPr indent="-182879" lvl="2" marL="73152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b="1" lang="en-US" sz="1700"/>
              <a:t>Australia</a:t>
            </a:r>
            <a:r>
              <a:rPr lang="en-US" sz="1700"/>
              <a:t>: Has the highest amounts of agricultural exports than most of the developed countries (3%)</a:t>
            </a:r>
            <a:endParaRPr/>
          </a:p>
          <a:p>
            <a:pPr indent="-182879" lvl="2" marL="73152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b="1" lang="en-US" sz="1700"/>
              <a:t>China</a:t>
            </a:r>
            <a:r>
              <a:rPr lang="en-US" sz="1700"/>
              <a:t>: Has the highest amounts of agricultural imports than most of the developed countries (4%)</a:t>
            </a:r>
            <a:endParaRPr/>
          </a:p>
          <a:p>
            <a:pPr indent="-91122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Font typeface="Noto Sans Symbols"/>
              <a:buNone/>
            </a:pPr>
            <a:r>
              <a:t/>
            </a:r>
            <a:endParaRPr b="1" sz="1700"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Font typeface="Noto Sans Symbols"/>
              <a:buChar char="⮚"/>
            </a:pPr>
            <a:r>
              <a:rPr b="1" lang="en-US" sz="1700"/>
              <a:t>Developing countries</a:t>
            </a:r>
            <a:r>
              <a:rPr lang="en-US" sz="1700"/>
              <a:t>: Identified that the countries </a:t>
            </a:r>
            <a:r>
              <a:rPr lang="en-US" sz="1700" u="sng"/>
              <a:t>India</a:t>
            </a:r>
            <a:r>
              <a:rPr lang="en-US" sz="1700"/>
              <a:t> &amp; </a:t>
            </a:r>
            <a:r>
              <a:rPr lang="en-US" sz="1700" u="sng"/>
              <a:t>Brazil</a:t>
            </a:r>
            <a:r>
              <a:rPr lang="en-US" sz="1700"/>
              <a:t> form a unique cluster with high available agricultural lands and imports and exports, along with </a:t>
            </a:r>
            <a:r>
              <a:rPr lang="en-US" sz="1700" u="sng"/>
              <a:t>Kazakhstan</a:t>
            </a:r>
            <a:r>
              <a:rPr lang="en-US" sz="1700"/>
              <a:t>, </a:t>
            </a:r>
            <a:r>
              <a:rPr lang="en-US" sz="1700" u="sng"/>
              <a:t>Russia</a:t>
            </a:r>
            <a:r>
              <a:rPr lang="en-US" sz="1700"/>
              <a:t>, </a:t>
            </a:r>
            <a:r>
              <a:rPr lang="en-US" sz="1700" u="sng"/>
              <a:t>Saudi Arabia</a:t>
            </a:r>
            <a:r>
              <a:rPr lang="en-US" sz="1700"/>
              <a:t>. We can conclude that these are agriculture proficient countries. (agricultural land &gt; 2,700,000 sq.km., exports &gt; 5% in 2015)</a:t>
            </a:r>
            <a:endParaRPr/>
          </a:p>
          <a:p>
            <a:pPr indent="-85725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b="1"/>
          </a:p>
          <a:p>
            <a:pPr indent="-74929" lvl="0" marL="18288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207" name="Google Shape;207;p11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208" name="Google Shape;208;p11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9" name="Google Shape;209;p11"/>
          <p:cNvSpPr txBox="1"/>
          <p:nvPr>
            <p:ph type="title"/>
          </p:nvPr>
        </p:nvSpPr>
        <p:spPr>
          <a:xfrm>
            <a:off x="391886" y="197249"/>
            <a:ext cx="11168742" cy="750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/>
              <a:t>AGRICULTURAL TRENDS USING CLUSTERING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217" name="Google Shape;217;p1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8" name="Google Shape;218;p12"/>
          <p:cNvPicPr preferRelativeResize="0"/>
          <p:nvPr/>
        </p:nvPicPr>
        <p:blipFill rotWithShape="1">
          <a:blip r:embed="rId3">
            <a:alphaModFix/>
          </a:blip>
          <a:srcRect b="39636" l="58721" r="6226" t="30271"/>
          <a:stretch/>
        </p:blipFill>
        <p:spPr>
          <a:xfrm>
            <a:off x="6194311" y="3451279"/>
            <a:ext cx="4886729" cy="279675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12"/>
          <p:cNvPicPr preferRelativeResize="0"/>
          <p:nvPr/>
        </p:nvPicPr>
        <p:blipFill rotWithShape="1">
          <a:blip r:embed="rId4">
            <a:alphaModFix/>
          </a:blip>
          <a:srcRect b="38784" l="22682" r="41038" t="30776"/>
          <a:stretch/>
        </p:blipFill>
        <p:spPr>
          <a:xfrm>
            <a:off x="1173190" y="3429000"/>
            <a:ext cx="4886729" cy="284378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12"/>
          <p:cNvSpPr txBox="1"/>
          <p:nvPr/>
        </p:nvSpPr>
        <p:spPr>
          <a:xfrm>
            <a:off x="231607" y="763459"/>
            <a:ext cx="1171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	Agricultural observations outliers during 1975 and 2015, in developed countries</a:t>
            </a:r>
            <a:endParaRPr/>
          </a:p>
        </p:txBody>
      </p:sp>
      <p:graphicFrame>
        <p:nvGraphicFramePr>
          <p:cNvPr id="221" name="Google Shape;221;p12"/>
          <p:cNvGraphicFramePr/>
          <p:nvPr/>
        </p:nvGraphicFramePr>
        <p:xfrm>
          <a:off x="2079011" y="11801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{2EF9E337-7F0C-48D9-B306-06AC6EB5558D}</a:tableStyleId>
              </a:tblPr>
              <a:tblGrid>
                <a:gridCol w="734000"/>
                <a:gridCol w="1173225"/>
                <a:gridCol w="1970350"/>
                <a:gridCol w="2963125"/>
              </a:tblGrid>
              <a:tr h="2632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Developed Countries: 1975 and 2015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 hMerge="1"/>
                <a:tc hMerge="1"/>
              </a:tr>
              <a:tr h="494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Year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Countries (Cluster 3)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Agricultural Land (sq.km)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Mean Agri. Land: Other Developed Countries (sq.km.)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7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1975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Australia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4,868,370</a:t>
                      </a:r>
                      <a:endParaRPr/>
                    </a:p>
                  </a:txBody>
                  <a:tcPr marT="4775" marB="0" marR="4775" marL="4775" anchor="b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120,549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USA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4,301,580</a:t>
                      </a:r>
                      <a:endParaRPr/>
                    </a:p>
                  </a:txBody>
                  <a:tcPr marT="4775" marB="0" marR="4775" marL="4775" anchor="b"/>
                </a:tc>
                <a:tc vMerge="1"/>
              </a:tr>
              <a:tr h="2745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2015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Australia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3,659,130</a:t>
                      </a:r>
                      <a:endParaRPr/>
                    </a:p>
                  </a:txBody>
                  <a:tcPr marT="4775" marB="0" marR="4775" marL="4775" anchor="b"/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94,210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6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USA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4,058,625</a:t>
                      </a:r>
                      <a:endParaRPr/>
                    </a:p>
                  </a:txBody>
                  <a:tcPr marT="4775" marB="0" marR="4775" marL="4775" anchor="b"/>
                </a:tc>
                <a:tc vMerge="1"/>
              </a:tr>
              <a:tr h="296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/>
                        <a:t>China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5,278,330</a:t>
                      </a:r>
                      <a:endParaRPr/>
                    </a:p>
                  </a:txBody>
                  <a:tcPr marT="4775" marB="0" marR="4775" marL="4775" anchor="b"/>
                </a:tc>
                <a:tc vMerge="1"/>
              </a:tr>
            </a:tbl>
          </a:graphicData>
        </a:graphic>
      </p:graphicFrame>
      <p:sp>
        <p:nvSpPr>
          <p:cNvPr id="222" name="Google Shape;222;p12"/>
          <p:cNvSpPr txBox="1"/>
          <p:nvPr/>
        </p:nvSpPr>
        <p:spPr>
          <a:xfrm>
            <a:off x="391886" y="197249"/>
            <a:ext cx="11168742" cy="750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 u="none" cap="none">
                <a:latin typeface="Rockwell"/>
                <a:ea typeface="Rockwell"/>
                <a:cs typeface="Rockwell"/>
                <a:sym typeface="Rockwell"/>
              </a:rPr>
              <a:t>AGRICULTURAL TRENDS USING CLUSTERING</a:t>
            </a:r>
            <a:endParaRPr b="1" sz="3500" u="none" cap="none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/>
          <p:nvPr>
            <p:ph idx="11" type="ftr"/>
          </p:nvPr>
        </p:nvSpPr>
        <p:spPr>
          <a:xfrm>
            <a:off x="1088136" y="6451065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230" name="Google Shape;230;p1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13"/>
          <p:cNvSpPr txBox="1"/>
          <p:nvPr>
            <p:ph type="title"/>
          </p:nvPr>
        </p:nvSpPr>
        <p:spPr>
          <a:xfrm>
            <a:off x="248521" y="179996"/>
            <a:ext cx="11425893" cy="750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/>
              <a:t>PREDICTION OF LIFE EXPECTANCY OF COUNTRY</a:t>
            </a:r>
            <a:endParaRPr/>
          </a:p>
        </p:txBody>
      </p:sp>
      <p:sp>
        <p:nvSpPr>
          <p:cNvPr id="232" name="Google Shape;232;p13"/>
          <p:cNvSpPr txBox="1"/>
          <p:nvPr>
            <p:ph idx="1" type="body"/>
          </p:nvPr>
        </p:nvSpPr>
        <p:spPr>
          <a:xfrm>
            <a:off x="228601" y="867862"/>
            <a:ext cx="12003656" cy="5665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5"/>
              <a:buNone/>
            </a:pPr>
            <a:r>
              <a:rPr b="1" lang="en-US" sz="1700" u="sng"/>
              <a:t>Determination of the country’s life expectancy in years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 Technique used: </a:t>
            </a:r>
            <a:r>
              <a:rPr lang="en-US" sz="1700"/>
              <a:t>Regression Tree Analysis, Tool used: Minitab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Regression tree</a:t>
            </a:r>
            <a:r>
              <a:rPr lang="en-US" sz="1700"/>
              <a:t>: Outcome is quantitative value: life expectancy of a country</a:t>
            </a:r>
            <a:endParaRPr b="1" sz="1700"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Variables of interest/Inputs used</a:t>
            </a:r>
            <a:r>
              <a:rPr lang="en-US" sz="1700"/>
              <a:t>: 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Birth rate – developed &lt;15 (per 1000), developing &lt; 30 (per 1000)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Death rate – developed &lt; 8 (per 1000), developing &lt; 12 (per 1000)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Mortality rate – goes as high as 60 (per 1000) in some developing countries</a:t>
            </a:r>
            <a:endParaRPr b="1" sz="1700"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Findings</a:t>
            </a:r>
            <a:r>
              <a:rPr lang="en-US" sz="1700"/>
              <a:t>:</a:t>
            </a:r>
            <a:endParaRPr/>
          </a:p>
          <a:p>
            <a:pPr indent="-182880" lvl="1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Life expectancy in developed countries is higher than developing</a:t>
            </a:r>
            <a:endParaRPr/>
          </a:p>
          <a:p>
            <a:pPr indent="-182880" lvl="1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Lower death and mortality rates help improve the life expectancy in</a:t>
            </a:r>
            <a:endParaRPr/>
          </a:p>
          <a:p>
            <a:pPr indent="0" lvl="1" marL="27432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5"/>
              <a:buNone/>
            </a:pPr>
            <a:r>
              <a:rPr lang="en-US" sz="1700"/>
              <a:t>developed countries</a:t>
            </a:r>
            <a:endParaRPr/>
          </a:p>
          <a:p>
            <a:pPr indent="-182880" lvl="1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In 2018, developed countries life expectancy was between 73 – 83 years</a:t>
            </a:r>
            <a:endParaRPr/>
          </a:p>
          <a:p>
            <a:pPr indent="-182880" lvl="1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In 2018, developing countries life expectancy was between 50 – 85 years</a:t>
            </a:r>
            <a:endParaRPr/>
          </a:p>
          <a:p>
            <a:pPr indent="-182880" lvl="1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5 developing countries with lowest life expectancy in 2018 (&lt; 55 years)</a:t>
            </a:r>
            <a:endParaRPr/>
          </a:p>
          <a:p>
            <a:pPr indent="-182879" lvl="2" marL="73152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275"/>
              <a:buFont typeface="Noto Sans Symbols"/>
              <a:buChar char="⮚"/>
            </a:pPr>
            <a:r>
              <a:rPr lang="en-US" sz="1500"/>
              <a:t>Central African Republic, Chad, Lesotho, Nigeria, Sierra Leone</a:t>
            </a:r>
            <a:endParaRPr/>
          </a:p>
        </p:txBody>
      </p:sp>
      <p:pic>
        <p:nvPicPr>
          <p:cNvPr id="233" name="Google Shape;233;p13"/>
          <p:cNvPicPr preferRelativeResize="0"/>
          <p:nvPr/>
        </p:nvPicPr>
        <p:blipFill rotWithShape="1">
          <a:blip r:embed="rId3">
            <a:alphaModFix/>
          </a:blip>
          <a:srcRect b="20278" l="54938" r="9630" t="46852"/>
          <a:stretch/>
        </p:blipFill>
        <p:spPr>
          <a:xfrm>
            <a:off x="8306308" y="3674601"/>
            <a:ext cx="3644900" cy="22542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13"/>
          <p:cNvPicPr preferRelativeResize="0"/>
          <p:nvPr/>
        </p:nvPicPr>
        <p:blipFill rotWithShape="1">
          <a:blip r:embed="rId4">
            <a:alphaModFix/>
          </a:blip>
          <a:srcRect b="27129" l="52469" r="12098" t="40741"/>
          <a:stretch/>
        </p:blipFill>
        <p:spPr>
          <a:xfrm>
            <a:off x="8306308" y="1127218"/>
            <a:ext cx="3644900" cy="2203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242" name="Google Shape;242;p1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14"/>
          <p:cNvSpPr txBox="1"/>
          <p:nvPr/>
        </p:nvSpPr>
        <p:spPr>
          <a:xfrm>
            <a:off x="271524" y="30471"/>
            <a:ext cx="11425893" cy="750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 cap="none">
                <a:latin typeface="Rockwell"/>
                <a:ea typeface="Rockwell"/>
                <a:cs typeface="Rockwell"/>
                <a:sym typeface="Rockwell"/>
              </a:rPr>
              <a:t>PREDICTION OF LIFE EXPECTANCY OF COUNTRY</a:t>
            </a:r>
            <a:endParaRPr/>
          </a:p>
        </p:txBody>
      </p:sp>
      <p:graphicFrame>
        <p:nvGraphicFramePr>
          <p:cNvPr id="244" name="Google Shape;244;p14"/>
          <p:cNvGraphicFramePr/>
          <p:nvPr/>
        </p:nvGraphicFramePr>
        <p:xfrm>
          <a:off x="440712" y="11814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{2EF9E337-7F0C-48D9-B306-06AC6EB5558D}</a:tableStyleId>
              </a:tblPr>
              <a:tblGrid>
                <a:gridCol w="3439075"/>
                <a:gridCol w="2006000"/>
                <a:gridCol w="3692475"/>
                <a:gridCol w="2173050"/>
              </a:tblGrid>
              <a:tr h="3831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Developed Countries 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Developing countries 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</a:tr>
              <a:tr h="341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Birth, Death and Mortality rates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Mean Life expectancy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Birth, Death and Mortality rates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/>
                        <a:t>Mean Life expectancy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6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Birth rate &lt;= 15.3515, Death rate &lt;= 3.802, 8.55 &lt; Mortality rate &lt;= 49.9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42.44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Death rate &gt; 37.4215, Mortality rate &gt; 64.85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20.32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46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82.7 &lt; Mortality rate &lt;= 83.9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50.00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23.978 &lt; Death rate &lt;= 37.4215, 64.85 &lt; Mortality rate &lt;= 226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39.10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46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Mortality rate &gt; 83.9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59.41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20.7415 &lt; Death rate &lt;= 23.978, 64.85 &lt; Mortality rate &lt;= 226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43.72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267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Birth rate &gt; 30.605, 49.9 &lt; Mortality rate &lt;= 82.7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62.39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18.275 &lt; Death rate &lt;= 20.7415, Mortality rate &gt; 64.85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46.55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299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Birth rate &lt;= 30.605, 49.9 &lt; Mortality rate &lt;= 82.7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66.23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11.9695 &lt; Death rate &lt;= 14.035, Mortality rate &gt; 64.85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55.28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29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Death rate &gt; 3.802, 20.65 &lt; Mortality rate &lt;= 49.9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69.58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20.7415 &lt; Death rate &lt;= 37.4215, Mortality rate &gt; 226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58.81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46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Death rate &gt; 3.802, 13.85 &lt; Mortality rate &lt;= 20.65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71.54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6.703 &lt; Death rate &lt;= 8.307, 34.25 &lt; Mortality rate &lt;= 64.85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65.24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29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Death rate &gt; 11.15, 4.45 &lt; Mortality rate &lt;= 8.55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74.73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23.85 &lt; Mortality rate &lt;= 34.25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69.25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46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4.4495 &lt; Death rate &lt;= 11.15, 4.45 &lt; Mortality rate &lt;= 8.55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77.42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10.05 &lt; Mortality rate &lt;= 15.65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72.92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28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Death rate &gt; 4.4495, Mortality rate &lt;= 4.45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80.35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Mortality rate &lt;= 10.05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solidFill>
                            <a:srgbClr val="000000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76.06 years</a:t>
                      </a:r>
                      <a:endParaRPr b="1" sz="1300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245" name="Google Shape;245;p14"/>
          <p:cNvSpPr txBox="1"/>
          <p:nvPr/>
        </p:nvSpPr>
        <p:spPr>
          <a:xfrm>
            <a:off x="532530" y="596681"/>
            <a:ext cx="112438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Comparative study between developed vs. developing, comparing some </a:t>
            </a:r>
            <a:r>
              <a:rPr b="1"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leaf rules </a:t>
            </a: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showing mean life expectancy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2 different regression analysis – for 1) developed and 2) developing highlight difference in mean values &amp; rules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 txBox="1"/>
          <p:nvPr>
            <p:ph idx="1" type="body"/>
          </p:nvPr>
        </p:nvSpPr>
        <p:spPr>
          <a:xfrm>
            <a:off x="753375" y="1000663"/>
            <a:ext cx="10771516" cy="53943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Higher GDP</a:t>
            </a:r>
            <a:r>
              <a:rPr lang="en-US" sz="1700"/>
              <a:t>, ready </a:t>
            </a:r>
            <a:r>
              <a:rPr b="1" lang="en-US" sz="1700"/>
              <a:t>availability of resources like electricity</a:t>
            </a:r>
            <a:r>
              <a:rPr lang="en-US" sz="1700"/>
              <a:t> to majority of population, </a:t>
            </a:r>
            <a:r>
              <a:rPr b="1" lang="en-US" sz="1700"/>
              <a:t>lower population</a:t>
            </a:r>
            <a:r>
              <a:rPr lang="en-US" sz="1700"/>
              <a:t> of country contribute to economic growth and development of country as the resources shared between lesser population, increase per head usability.</a:t>
            </a:r>
            <a:endParaRPr/>
          </a:p>
          <a:p>
            <a:pPr indent="-251142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5"/>
              <a:buFont typeface="Rockwell"/>
              <a:buNone/>
            </a:pPr>
            <a:r>
              <a:t/>
            </a:r>
            <a:endParaRPr sz="1700"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lang="en-US" sz="1700"/>
              <a:t>In general, </a:t>
            </a:r>
            <a:r>
              <a:rPr b="1" lang="en-US" sz="1700"/>
              <a:t>~ 100% population having electricity access, GDP higher than USD 13,000 and population density lower than 1700</a:t>
            </a:r>
            <a:r>
              <a:rPr lang="en-US" sz="1700"/>
              <a:t> identify a developed country. </a:t>
            </a:r>
            <a:endParaRPr/>
          </a:p>
          <a:p>
            <a:pPr indent="-251142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5"/>
              <a:buFont typeface="Rockwell"/>
              <a:buNone/>
            </a:pPr>
            <a:r>
              <a:t/>
            </a:r>
            <a:endParaRPr sz="1700"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Birth and death rate improvements </a:t>
            </a:r>
            <a:r>
              <a:rPr lang="en-US" sz="1700"/>
              <a:t>suggest enhanced medical facilities have helped these figures progress all over the world, at a faster pace in developed countries. </a:t>
            </a:r>
            <a:r>
              <a:rPr b="1" lang="en-US" sz="1700"/>
              <a:t>Average life expectancy trend in the world is improving</a:t>
            </a:r>
            <a:r>
              <a:rPr lang="en-US" sz="1700"/>
              <a:t>, which indicates evolution of public healthcare, faster in developed countries.</a:t>
            </a:r>
            <a:endParaRPr/>
          </a:p>
          <a:p>
            <a:pPr indent="-251142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5"/>
              <a:buFont typeface="Rockwell"/>
              <a:buNone/>
            </a:pPr>
            <a:r>
              <a:t/>
            </a:r>
            <a:endParaRPr sz="1700"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lang="en-US" sz="1700"/>
              <a:t>Developing countries should focus to </a:t>
            </a:r>
            <a:r>
              <a:rPr b="1" lang="en-US" sz="1700"/>
              <a:t>improve on infant mortality rates </a:t>
            </a:r>
            <a:r>
              <a:rPr lang="en-US" sz="1700"/>
              <a:t>by providing better medical facilities, developed countries should have moral obligation to help developing countries.</a:t>
            </a:r>
            <a:endParaRPr/>
          </a:p>
          <a:p>
            <a:pPr indent="-251142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5"/>
              <a:buFont typeface="Rockwell"/>
              <a:buNone/>
            </a:pPr>
            <a:r>
              <a:t/>
            </a:r>
            <a:endParaRPr sz="1700"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lang="en-US" sz="1700"/>
              <a:t>Developing countries have Agriculture as a major population which also provides employment to population. They also have higher agricultural imports and exports. Developed countries have lesser reliance on agriculture as a profession, with exceptions of USA, Australia, China who also are agricultural proficient countries, being developed.</a:t>
            </a:r>
            <a:endParaRPr/>
          </a:p>
        </p:txBody>
      </p:sp>
      <p:sp>
        <p:nvSpPr>
          <p:cNvPr id="251" name="Google Shape;251;p1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252" name="Google Shape;252;p1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15"/>
          <p:cNvSpPr txBox="1"/>
          <p:nvPr>
            <p:ph type="title"/>
          </p:nvPr>
        </p:nvSpPr>
        <p:spPr>
          <a:xfrm>
            <a:off x="248521" y="179996"/>
            <a:ext cx="11425893" cy="750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/>
              <a:t>CONCLUSION AND RECOMMENDATIONS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427784" y="153014"/>
            <a:ext cx="11262167" cy="856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/>
              <a:t> INTRODUCTION TO THE DATASET UNDER ANALYSIS</a:t>
            </a:r>
            <a:endParaRPr/>
          </a:p>
        </p:txBody>
      </p:sp>
      <p:sp>
        <p:nvSpPr>
          <p:cNvPr id="115" name="Google Shape;115;p2"/>
          <p:cNvSpPr txBox="1"/>
          <p:nvPr>
            <p:ph idx="1" type="body"/>
          </p:nvPr>
        </p:nvSpPr>
        <p:spPr>
          <a:xfrm>
            <a:off x="649857" y="914400"/>
            <a:ext cx="11301351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0"/>
              <a:buFont typeface="Rockwell"/>
              <a:buAutoNum type="arabicPeriod"/>
            </a:pPr>
            <a:r>
              <a:rPr lang="en-US" sz="1600"/>
              <a:t>Dataset published by the World Bank, </a:t>
            </a:r>
            <a:r>
              <a:rPr b="1" lang="en-US" sz="1600"/>
              <a:t>more than 318,420 total data points </a:t>
            </a:r>
            <a:r>
              <a:rPr lang="en-US" sz="1600"/>
              <a:t>under analysis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60"/>
              <a:buFont typeface="Rockwell"/>
              <a:buAutoNum type="arabicPeriod"/>
            </a:pPr>
            <a:r>
              <a:rPr lang="en-US" sz="1600"/>
              <a:t>Consists of </a:t>
            </a:r>
            <a:r>
              <a:rPr b="1" lang="en-US" sz="1600"/>
              <a:t>61 years</a:t>
            </a:r>
            <a:r>
              <a:rPr lang="en-US" sz="1600"/>
              <a:t> data since 1960 till 2020; details of 261 countries – </a:t>
            </a:r>
            <a:r>
              <a:rPr b="1" lang="en-US" sz="1600"/>
              <a:t>developed</a:t>
            </a:r>
            <a:r>
              <a:rPr lang="en-US" sz="1600"/>
              <a:t>: 52, </a:t>
            </a:r>
            <a:r>
              <a:rPr b="1" lang="en-US" sz="1600"/>
              <a:t>developing</a:t>
            </a:r>
            <a:r>
              <a:rPr lang="en-US" sz="1600"/>
              <a:t>: 209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60"/>
              <a:buFont typeface="Rockwell"/>
              <a:buAutoNum type="arabicPeriod"/>
            </a:pPr>
            <a:r>
              <a:rPr lang="en-US" sz="1600"/>
              <a:t>Includes country’s population, access to electricity, mortality, birth rates, gender-based employment data, agricultural land, forests area, GDP, life expectancy etc. </a:t>
            </a:r>
            <a:endParaRPr/>
          </a:p>
          <a:p>
            <a:pPr indent="-7492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/>
          </a:p>
        </p:txBody>
      </p:sp>
      <p:sp>
        <p:nvSpPr>
          <p:cNvPr id="116" name="Google Shape;116;p2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2"/>
          <p:cNvSpPr txBox="1"/>
          <p:nvPr>
            <p:ph idx="11" type="ftr"/>
          </p:nvPr>
        </p:nvSpPr>
        <p:spPr>
          <a:xfrm>
            <a:off x="1088136" y="650282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graphicFrame>
        <p:nvGraphicFramePr>
          <p:cNvPr id="118" name="Google Shape;118;p2"/>
          <p:cNvGraphicFramePr/>
          <p:nvPr/>
        </p:nvGraphicFramePr>
        <p:xfrm>
          <a:off x="1088136" y="223277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{2EF9E337-7F0C-48D9-B306-06AC6EB5558D}</a:tableStyleId>
              </a:tblPr>
              <a:tblGrid>
                <a:gridCol w="599050"/>
                <a:gridCol w="2856300"/>
                <a:gridCol w="1574850"/>
                <a:gridCol w="787975"/>
                <a:gridCol w="2678475"/>
                <a:gridCol w="1418150"/>
              </a:tblGrid>
              <a:tr h="38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Sr No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Column Name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Type/Comment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Sr No</a:t>
                      </a:r>
                      <a:endParaRPr/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Column Name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Type/Comment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20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1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Country Name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Text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11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Employment in agriculture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Number, (%)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38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2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Year – data belongs to which year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12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Employment in agriculture, female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Number, (%)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39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3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Development status – developed/developing</a:t>
                      </a:r>
                      <a:endParaRPr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Text</a:t>
                      </a:r>
                      <a:endParaRPr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13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Employment in agriculture, male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Number, (%)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41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4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Access to electricity - % population of country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Number, (%)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14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Forest area – area of land under forests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 (sq. km)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41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5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Access to electricity, rural - % rural population of country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Number, (%)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15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GDP Per capita – total GDP/population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 (US$)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41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6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Agriculture land – land under agriculture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 (sq km)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16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Land area – total land area of country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 (sq. km)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</a:tr>
              <a:tr h="20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7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Agricultural raw material exports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Number, (%)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17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Mortality rate, infant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8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8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Agricultural raw material imports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Number, (%)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18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Population, total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41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9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Birth rate, crude (per 1000 people)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19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Population Density – total population/total land area</a:t>
                      </a:r>
                      <a:endParaRPr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</a:t>
                      </a:r>
                      <a:endParaRPr/>
                    </a:p>
                  </a:txBody>
                  <a:tcPr marT="0" marB="0" marR="68575" marL="68575"/>
                </a:tc>
              </a:tr>
              <a:tr h="41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10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Death rate, crude (per 1000 people)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Number</a:t>
                      </a:r>
                      <a:endParaRPr sz="1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20</a:t>
                      </a:r>
                      <a:endParaRPr/>
                    </a:p>
                  </a:txBody>
                  <a:tcPr marT="0" marB="0" marR="68575" marL="68575" anchor="ctr">
                    <a:solidFill>
                      <a:srgbClr val="9E361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Life Expectancy in years – how long do people live in the country</a:t>
                      </a:r>
                      <a:endParaRPr sz="12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Number</a:t>
                      </a:r>
                      <a:endParaRPr/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"/>
          <p:cNvSpPr txBox="1"/>
          <p:nvPr>
            <p:ph idx="1" type="body"/>
          </p:nvPr>
        </p:nvSpPr>
        <p:spPr>
          <a:xfrm>
            <a:off x="741872" y="960177"/>
            <a:ext cx="10817525" cy="5060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b="1" lang="en-US" sz="1800"/>
              <a:t>Motivation of the Analysis: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Font typeface="Rockwell"/>
              <a:buAutoNum type="arabicPeriod"/>
            </a:pPr>
            <a:r>
              <a:rPr lang="en-US" sz="1800"/>
              <a:t>World data analysis is extremely important in urban and regional planning all over the world.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Font typeface="Rockwell"/>
              <a:buAutoNum type="arabicPeriod"/>
            </a:pPr>
            <a:r>
              <a:rPr lang="en-US" sz="1800"/>
              <a:t>Comparative study between developed and developing countries, over past 61 years, indicates potential reasons and differences between growth of countries, economies and changing trends with time.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Font typeface="Rockwell"/>
              <a:buAutoNum type="arabicPeriod"/>
            </a:pPr>
            <a:r>
              <a:rPr lang="en-US" sz="1800"/>
              <a:t>Factors like GDP, population, economic growth, employment, birth and death rates, land utilization can be utilized in planning and implementation decisions in various countries over the world.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None/>
            </a:pPr>
            <a:r>
              <a:rPr b="1" lang="en-US" sz="1800"/>
              <a:t>Key Takeaways of the Analysis: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Font typeface="Rockwell"/>
              <a:buAutoNum type="arabicPeriod"/>
            </a:pPr>
            <a:r>
              <a:rPr lang="en-US" sz="1800"/>
              <a:t>Form policies/strategies around agriculture, population, resources use.  </a:t>
            </a:r>
            <a:r>
              <a:rPr b="1" lang="en-US" sz="1800"/>
              <a:t>E.g.: </a:t>
            </a:r>
            <a:r>
              <a:rPr lang="en-US" sz="1800"/>
              <a:t>reducing population density and improving availability of electricity in developing countries.</a:t>
            </a:r>
            <a:endParaRPr/>
          </a:p>
          <a:p>
            <a:pPr indent="-245745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Font typeface="Rockwell"/>
              <a:buNone/>
            </a:pPr>
            <a:r>
              <a:t/>
            </a:r>
            <a:endParaRPr sz="1800"/>
          </a:p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30"/>
              <a:buFont typeface="Rockwell"/>
              <a:buAutoNum type="arabicPeriod"/>
            </a:pPr>
            <a:r>
              <a:rPr lang="en-US" sz="1800"/>
              <a:t>Provide recommendations to governments based on focus points for improvements. </a:t>
            </a:r>
            <a:r>
              <a:rPr b="1" lang="en-US" sz="1800"/>
              <a:t>E.g.: </a:t>
            </a:r>
            <a:r>
              <a:rPr lang="en-US" sz="1800"/>
              <a:t>Very high infant mortality rate in developing countries by improving medical facilities.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990"/>
              </a:spcBef>
              <a:spcAft>
                <a:spcPts val="0"/>
              </a:spcAft>
              <a:buSzPts val="1445"/>
              <a:buNone/>
            </a:pPr>
            <a:r>
              <a:t/>
            </a:r>
            <a:endParaRPr sz="1700"/>
          </a:p>
        </p:txBody>
      </p:sp>
      <p:sp>
        <p:nvSpPr>
          <p:cNvPr id="126" name="Google Shape;126;p3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127" name="Google Shape;127;p3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p3"/>
          <p:cNvSpPr txBox="1"/>
          <p:nvPr>
            <p:ph type="title"/>
          </p:nvPr>
        </p:nvSpPr>
        <p:spPr>
          <a:xfrm>
            <a:off x="213756" y="79148"/>
            <a:ext cx="11097372" cy="881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/>
              <a:t>MOTIVATION &amp; KEY TAKEAWAYS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idx="11" type="ftr"/>
          </p:nvPr>
        </p:nvSpPr>
        <p:spPr>
          <a:xfrm>
            <a:off x="1047879" y="6382050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134" name="Google Shape;134;p4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4"/>
          <p:cNvSpPr txBox="1"/>
          <p:nvPr>
            <p:ph type="title"/>
          </p:nvPr>
        </p:nvSpPr>
        <p:spPr>
          <a:xfrm>
            <a:off x="213756" y="79148"/>
            <a:ext cx="11097372" cy="881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/>
              <a:t>HIGHLIGHTS OF ANALYSIS</a:t>
            </a:r>
            <a:endParaRPr/>
          </a:p>
        </p:txBody>
      </p:sp>
      <p:sp>
        <p:nvSpPr>
          <p:cNvPr id="136" name="Google Shape;136;p4"/>
          <p:cNvSpPr txBox="1"/>
          <p:nvPr>
            <p:ph idx="1" type="body"/>
          </p:nvPr>
        </p:nvSpPr>
        <p:spPr>
          <a:xfrm>
            <a:off x="701615" y="753374"/>
            <a:ext cx="10817525" cy="5762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0"/>
              <a:buFont typeface="Rockwell"/>
              <a:buAutoNum type="arabicPeriod"/>
            </a:pPr>
            <a:r>
              <a:rPr b="1" lang="en-US" sz="1600"/>
              <a:t>A country’s growth and development depends majorly on below factors:</a:t>
            </a:r>
            <a:endParaRPr/>
          </a:p>
          <a:p>
            <a:pPr indent="-182879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</a:pPr>
            <a:r>
              <a:rPr b="1" lang="en-US" sz="1600"/>
              <a:t>Higher GDP Per capita</a:t>
            </a:r>
            <a:r>
              <a:rPr lang="en-US" sz="1600"/>
              <a:t>, indicator of steady economic growth and strength</a:t>
            </a:r>
            <a:endParaRPr/>
          </a:p>
          <a:p>
            <a:pPr indent="-182879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60"/>
              <a:buChar char="▪"/>
            </a:pPr>
            <a:r>
              <a:rPr b="1" lang="en-US" sz="1600"/>
              <a:t>Ready availability of resources </a:t>
            </a:r>
            <a:r>
              <a:rPr lang="en-US" sz="1600"/>
              <a:t>– both natural (e.g., ample land, water) and technological (e.g., electricity)</a:t>
            </a:r>
            <a:endParaRPr/>
          </a:p>
          <a:p>
            <a:pPr indent="-182879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60"/>
              <a:buChar char="▪"/>
            </a:pPr>
            <a:r>
              <a:rPr b="1" lang="en-US" sz="1600"/>
              <a:t>Resources should be usable </a:t>
            </a:r>
            <a:r>
              <a:rPr lang="en-US" sz="1600"/>
              <a:t>by most of the country’s population, this would also improve overall living standards</a:t>
            </a:r>
            <a:endParaRPr/>
          </a:p>
          <a:p>
            <a:pPr indent="-182879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60"/>
              <a:buChar char="▪"/>
            </a:pPr>
            <a:r>
              <a:rPr b="1" lang="en-US" sz="1600"/>
              <a:t>Lower population density </a:t>
            </a:r>
            <a:r>
              <a:rPr lang="en-US" sz="1600"/>
              <a:t>indicates that resources are lesser shared between population</a:t>
            </a:r>
            <a:endParaRPr/>
          </a:p>
          <a:p>
            <a:pPr indent="0" lvl="1" marL="27432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6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360"/>
              <a:buFont typeface="Rockwell"/>
              <a:buAutoNum type="arabicPeriod"/>
            </a:pPr>
            <a:r>
              <a:rPr b="1" lang="en-US" sz="1600"/>
              <a:t>Developing countries have higher lands under agriculture and forests compared to developed countries. Countries with larger arable lands </a:t>
            </a:r>
            <a:r>
              <a:rPr lang="en-US" sz="1600"/>
              <a:t>provide more employment to its people in agriculture – both men and women, and they have higher agricultural exports which contributes to their revenue. </a:t>
            </a:r>
            <a:endParaRPr/>
          </a:p>
          <a:p>
            <a:pPr indent="-25654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60"/>
              <a:buFont typeface="Rockwell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60"/>
              <a:buFont typeface="Rockwell"/>
              <a:buAutoNum type="arabicPeriod"/>
            </a:pPr>
            <a:r>
              <a:rPr b="1" lang="en-US" sz="1600"/>
              <a:t>The overall birth and death rates of the world are declining, </a:t>
            </a:r>
            <a:r>
              <a:rPr lang="en-US" sz="1600"/>
              <a:t>hinting towards better medical facilities, these rates are decreasing 50% faster in developed countries over developing countries.</a:t>
            </a:r>
            <a:endParaRPr/>
          </a:p>
          <a:p>
            <a:pPr indent="-25654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60"/>
              <a:buFont typeface="Rockwell"/>
              <a:buNone/>
            </a:pPr>
            <a:r>
              <a:t/>
            </a:r>
            <a:endParaRPr b="1" sz="1600"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60"/>
              <a:buFont typeface="Rockwell"/>
              <a:buAutoNum type="arabicPeriod"/>
            </a:pPr>
            <a:r>
              <a:rPr lang="en-US" sz="1600"/>
              <a:t>However, </a:t>
            </a:r>
            <a:r>
              <a:rPr b="1" lang="en-US" sz="1600"/>
              <a:t>higher infant mortality rates in developing countries</a:t>
            </a:r>
            <a:r>
              <a:rPr lang="en-US" sz="1600"/>
              <a:t> are worrisome and demand attention. These rates are as high as 30% in developing countries. These rates are lower in developed countries, averaging at around 5%. </a:t>
            </a:r>
            <a:endParaRPr/>
          </a:p>
          <a:p>
            <a:pPr indent="-25654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60"/>
              <a:buFont typeface="Rockwell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360"/>
              <a:buFont typeface="Rockwell"/>
              <a:buAutoNum type="arabicPeriod"/>
            </a:pPr>
            <a:r>
              <a:rPr b="1" lang="en-US" sz="1600"/>
              <a:t>Life expectancy</a:t>
            </a:r>
            <a:r>
              <a:rPr lang="en-US" sz="1600"/>
              <a:t> of the world is improving. Developed countries – 79 years ; Developing countries-  70 years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idx="1" type="body"/>
          </p:nvPr>
        </p:nvSpPr>
        <p:spPr>
          <a:xfrm>
            <a:off x="465825" y="960177"/>
            <a:ext cx="11185585" cy="5212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5000"/>
              <a:buFont typeface="Rockwell"/>
              <a:buAutoNum type="arabicPeriod"/>
            </a:pPr>
            <a:r>
              <a:rPr b="1"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Case wise data deletion</a:t>
            </a:r>
            <a:r>
              <a:rPr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: Without impacting mean and SD, ignored missing data :</a:t>
            </a:r>
            <a:endParaRPr/>
          </a:p>
          <a:p>
            <a:pPr indent="-182880" lvl="1" marL="45720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Char char="▪"/>
            </a:pPr>
            <a:r>
              <a:rPr lang="en-US" sz="16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 Employment in agriculture, both female, male</a:t>
            </a:r>
            <a:endParaRPr/>
          </a:p>
          <a:p>
            <a:pPr indent="-182880" lvl="1" marL="45720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Char char="▪"/>
            </a:pPr>
            <a:r>
              <a:rPr lang="en-US" sz="16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Access to electricity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Font typeface="Rockwell"/>
              <a:buAutoNum type="arabicPeriod"/>
            </a:pPr>
            <a:r>
              <a:rPr b="1"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Mean substitution technique</a:t>
            </a:r>
            <a:r>
              <a:rPr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: Replaced the intermediate values with the mean value of the overall trend:</a:t>
            </a:r>
            <a:endParaRPr/>
          </a:p>
          <a:p>
            <a:pPr indent="-182880" lvl="1" marL="45720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Char char="▪"/>
            </a:pPr>
            <a:r>
              <a:rPr lang="en-US" sz="16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Forest area</a:t>
            </a:r>
            <a:endParaRPr/>
          </a:p>
          <a:p>
            <a:pPr indent="-182880" lvl="1" marL="45720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Char char="▪"/>
            </a:pPr>
            <a:r>
              <a:rPr lang="en-US" sz="16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Agricultural imports and exports</a:t>
            </a:r>
            <a:endParaRPr sz="1600">
              <a:latin typeface="Rockwell"/>
              <a:ea typeface="Rockwell"/>
              <a:cs typeface="Rockwell"/>
              <a:sym typeface="Rockwel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Font typeface="Rockwell"/>
              <a:buAutoNum type="arabicPeriod"/>
            </a:pPr>
            <a:r>
              <a:rPr b="1"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Last observation carried forward</a:t>
            </a:r>
            <a:r>
              <a:rPr lang="en-US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: </a:t>
            </a:r>
            <a:r>
              <a:rPr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Replaced missing value at the end of the year range (years 2019, 2020) with the last known observation</a:t>
            </a:r>
            <a:endParaRPr/>
          </a:p>
          <a:p>
            <a:pPr indent="-182880" lvl="1" marL="45720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Char char="▪"/>
            </a:pPr>
            <a:r>
              <a:rPr lang="en-US" sz="16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Access to electricity</a:t>
            </a:r>
            <a:endParaRPr/>
          </a:p>
          <a:p>
            <a:pPr indent="-182880" lvl="1" marL="45720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Char char="▪"/>
            </a:pPr>
            <a:r>
              <a:rPr lang="en-US" sz="16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Birth Rate</a:t>
            </a:r>
            <a:endParaRPr/>
          </a:p>
          <a:p>
            <a:pPr indent="-182880" lvl="1" marL="45720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Char char="▪"/>
            </a:pPr>
            <a:r>
              <a:rPr lang="en-US" sz="16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Death Rate</a:t>
            </a:r>
            <a:endParaRPr sz="1600">
              <a:solidFill>
                <a:srgbClr val="000000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Font typeface="Rockwell"/>
              <a:buAutoNum type="arabicPeriod"/>
            </a:pPr>
            <a:r>
              <a:rPr b="1"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Deletion of completely missing data at random</a:t>
            </a:r>
            <a:r>
              <a:rPr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: Deleted Average precipitation and Rural land area columns due to randomly missing data which couldn’t be utilized for analysis.</a:t>
            </a:r>
            <a:endParaRPr sz="1800"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790"/>
              </a:spcBef>
              <a:spcAft>
                <a:spcPts val="0"/>
              </a:spcAft>
              <a:buSzPct val="85000"/>
              <a:buFont typeface="Rockwell"/>
              <a:buAutoNum type="arabicPeriod"/>
            </a:pPr>
            <a:r>
              <a:rPr b="1"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Additional columns introduced</a:t>
            </a:r>
            <a:r>
              <a:rPr lang="en-US" sz="1800">
                <a:solidFill>
                  <a:srgbClr val="000000"/>
                </a:solidFill>
                <a:latin typeface="Rockwell"/>
                <a:ea typeface="Rockwell"/>
                <a:cs typeface="Rockwell"/>
                <a:sym typeface="Rockwell"/>
              </a:rPr>
              <a:t>: Added life expectancy column to analyze correlation with birth, death, and mortality rates and prediction of average life expectancy in future.</a:t>
            </a:r>
            <a:endParaRPr sz="18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2" name="Google Shape;142;p5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143" name="Google Shape;143;p5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5"/>
          <p:cNvSpPr txBox="1"/>
          <p:nvPr>
            <p:ph type="title"/>
          </p:nvPr>
        </p:nvSpPr>
        <p:spPr>
          <a:xfrm>
            <a:off x="213756" y="79148"/>
            <a:ext cx="11097372" cy="881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/>
              <a:t>DATA CLEANING AND SCRUBBING STEPS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"/>
          <p:cNvSpPr txBox="1"/>
          <p:nvPr>
            <p:ph type="title"/>
          </p:nvPr>
        </p:nvSpPr>
        <p:spPr>
          <a:xfrm>
            <a:off x="240792" y="61895"/>
            <a:ext cx="11811467" cy="881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b="1" lang="en-US" sz="3500"/>
              <a:t>EXPLORATORY ANALYSIS – DEVELOPED VS. DEVELOPING, OVER YEARS</a:t>
            </a:r>
            <a:endParaRPr/>
          </a:p>
        </p:txBody>
      </p:sp>
      <p:sp>
        <p:nvSpPr>
          <p:cNvPr id="152" name="Google Shape;152;p6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153" name="Google Shape;153;p6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4" name="Google Shape;154;p6"/>
          <p:cNvGraphicFramePr/>
          <p:nvPr/>
        </p:nvGraphicFramePr>
        <p:xfrm>
          <a:off x="503989" y="81814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{2EF9E337-7F0C-48D9-B306-06AC6EB5558D}</a:tableStyleId>
              </a:tblPr>
              <a:tblGrid>
                <a:gridCol w="2056050"/>
                <a:gridCol w="2314625"/>
                <a:gridCol w="2673575"/>
                <a:gridCol w="4402975"/>
              </a:tblGrid>
              <a:tr h="435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Variable</a:t>
                      </a:r>
                      <a:endParaRPr/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Findings and Comments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Visualization (</a:t>
                      </a:r>
                      <a:r>
                        <a:rPr lang="en-US" sz="1400" u="sng" cap="none" strike="noStrike"/>
                        <a:t>Mean</a:t>
                      </a:r>
                      <a:r>
                        <a:rPr lang="en-US" sz="1400" u="none" cap="none" strike="noStrike"/>
                        <a:t> data over a span of 60 years)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26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1. % Population having ‘Access to electricity’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countries: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100% (&gt;95%)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Developing countries: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50% &lt; Access to electricity &lt;= 100%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-171450" lvl="0" marL="1714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 have more population who have access to electricity for people, promoting growth</a:t>
                      </a:r>
                      <a:endParaRPr/>
                    </a:p>
                    <a:p>
                      <a:pPr indent="-69850" lvl="0" marL="1714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-171450" lvl="0" marL="17145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Higher value is indicator of country’s development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rgbClr val="FF0000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2670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2.Birth rate of the country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(per 1000 people, average for 60 years)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Countries: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Dropped by ~55% on an average through 60 years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Developing Countries: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Dropped by ~45% on an average through 60 years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-2857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However, average birth rate in developed countries is almost 50% of that in developing countries.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-2857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Lower value is indicator of country’s development</a:t>
                      </a:r>
                      <a:endParaRPr b="1"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2557" y="1291886"/>
            <a:ext cx="3789947" cy="21598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8179" y="3569843"/>
            <a:ext cx="4152652" cy="253016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162" name="Google Shape;162;p7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3" name="Google Shape;163;p7"/>
          <p:cNvGraphicFramePr/>
          <p:nvPr/>
        </p:nvGraphicFramePr>
        <p:xfrm>
          <a:off x="493295" y="85424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{2EF9E337-7F0C-48D9-B306-06AC6EB5558D}</a:tableStyleId>
              </a:tblPr>
              <a:tblGrid>
                <a:gridCol w="2057975"/>
                <a:gridCol w="2316775"/>
                <a:gridCol w="2676075"/>
                <a:gridCol w="4407075"/>
              </a:tblGrid>
              <a:tr h="458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Variable</a:t>
                      </a:r>
                      <a:endParaRPr/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Findings and Comments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Visualization (</a:t>
                      </a:r>
                      <a:r>
                        <a:rPr lang="en-US" sz="1400" u="sng" cap="none" strike="noStrike"/>
                        <a:t>Mean</a:t>
                      </a:r>
                      <a:r>
                        <a:rPr lang="en-US" sz="1400" u="none" cap="none" strike="noStrike"/>
                        <a:t> data over a span of 60 years)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470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3. Death and Infant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Mortality Rate of the country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(per 1000 people and 1000 new born children, average for 60 years)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Countries: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Both the rates are lower than developing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Developing Countries: </a:t>
                      </a:r>
                      <a:r>
                        <a:rPr b="0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Much higher infant mortality rate in developing countries</a:t>
                      </a:r>
                      <a:endParaRPr b="0"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-2857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b="0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Lower death rates and mortality rates point towards better medical facilities</a:t>
                      </a:r>
                      <a:endParaRPr/>
                    </a:p>
                    <a:p>
                      <a:pPr indent="-1841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b="0"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-2857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Lower values are indicators of country’s development 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2304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4. GDP Per Capita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(Directly affects country’s development, more for developed countries)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countries: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Increased ~ 31 times through 60 years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countries: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Rockwell"/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Increased ~ 36 times through 60 years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-2857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Higher GDP per capita is a clear indicator of economic growth of the county</a:t>
                      </a:r>
                      <a:endParaRPr/>
                    </a:p>
                    <a:p>
                      <a:pPr indent="-1841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-2857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countries’ GDP is multiple times that of the developing countries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4075" y="1344528"/>
            <a:ext cx="4008749" cy="239426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4587" y="3810802"/>
            <a:ext cx="3801978" cy="224108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7"/>
          <p:cNvSpPr txBox="1"/>
          <p:nvPr>
            <p:ph type="title"/>
          </p:nvPr>
        </p:nvSpPr>
        <p:spPr>
          <a:xfrm>
            <a:off x="240792" y="61895"/>
            <a:ext cx="11811467" cy="881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b="1" lang="en-US" sz="3500"/>
              <a:t>EXPLORATORY ANALYSIS – DEVELOPED VS. DEVELOPING, OVER YEARS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174" name="Google Shape;174;p8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75" name="Google Shape;175;p8"/>
          <p:cNvGraphicFramePr/>
          <p:nvPr/>
        </p:nvGraphicFramePr>
        <p:xfrm>
          <a:off x="503989" y="98472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{2EF9E337-7F0C-48D9-B306-06AC6EB5558D}</a:tableStyleId>
              </a:tblPr>
              <a:tblGrid>
                <a:gridCol w="1962475"/>
                <a:gridCol w="2249900"/>
                <a:gridCol w="2639425"/>
                <a:gridCol w="4507325"/>
              </a:tblGrid>
              <a:tr h="406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Variable</a:t>
                      </a:r>
                      <a:endParaRPr/>
                    </a:p>
                  </a:txBody>
                  <a:tcPr marT="0" marB="0" marR="68575" marL="685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Findings and Comments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ckwell"/>
                        <a:buNone/>
                      </a:pPr>
                      <a:r>
                        <a:rPr lang="en-US" sz="1400" u="none" cap="none" strike="noStrike"/>
                        <a:t>Visualization (</a:t>
                      </a:r>
                      <a:r>
                        <a:rPr lang="en-US" sz="1400" u="sng" cap="none" strike="noStrike"/>
                        <a:t>Mean</a:t>
                      </a:r>
                      <a:r>
                        <a:rPr lang="en-US" sz="1400" u="none" cap="none" strike="noStrike"/>
                        <a:t> data over a span of 60 years)</a:t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2089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5. Agricultural employment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(% of the country’s total employment)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countries: 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Average lies around 8%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Developing countries: 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Average lies around 36%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 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-2857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More no. of people have Agriculture as primary/significant occupation in developing countries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rgbClr val="FF0000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  <a:tr h="2350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6. Life expectancy trends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countries: 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Avg. value increased from 70 to 79 years in last 60 years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Developing countries: </a:t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Avg. value increased from 51 to 70 years in last 60 years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-2857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Developed countries have higher life expectancy</a:t>
                      </a:r>
                      <a:endParaRPr/>
                    </a:p>
                    <a:p>
                      <a:pPr indent="-1841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  <a:p>
                      <a:pPr indent="-285750" lvl="0" marL="28575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⮚"/>
                      </a:pPr>
                      <a:r>
                        <a:rPr lang="en-US" sz="1600" u="none" cap="none" strike="noStrike"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Higher values are the effects of the growth and overall better medical facilities </a:t>
                      </a:r>
                      <a:endParaRPr/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rgbClr val="FF0000"/>
                        </a:solidFill>
                        <a:latin typeface="Rockwell"/>
                        <a:ea typeface="Rockwell"/>
                        <a:cs typeface="Rockwell"/>
                        <a:sym typeface="Rockwell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0526" y="1389598"/>
            <a:ext cx="3636544" cy="21839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8"/>
          <p:cNvSpPr txBox="1"/>
          <p:nvPr/>
        </p:nvSpPr>
        <p:spPr>
          <a:xfrm>
            <a:off x="240792" y="61895"/>
            <a:ext cx="11811467" cy="8810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b="1" i="0" lang="en-US" sz="3500" u="none" cap="none" strike="noStrike">
                <a:latin typeface="Rockwell"/>
                <a:ea typeface="Rockwell"/>
                <a:cs typeface="Rockwell"/>
                <a:sym typeface="Rockwell"/>
              </a:rPr>
              <a:t>EXPLORATORY ANALYSIS – DEVELOPED VS. DEVELOPING, OVER YEARS</a:t>
            </a:r>
            <a:endParaRPr b="1" i="0" sz="3500" u="none" cap="none" strike="noStrike"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78" name="Google Shape;178;p8"/>
          <p:cNvPicPr preferRelativeResize="0"/>
          <p:nvPr/>
        </p:nvPicPr>
        <p:blipFill rotWithShape="1">
          <a:blip r:embed="rId4">
            <a:alphaModFix/>
          </a:blip>
          <a:srcRect b="25099" l="32426" r="32222" t="43056"/>
          <a:stretch/>
        </p:blipFill>
        <p:spPr>
          <a:xfrm>
            <a:off x="7820526" y="3689347"/>
            <a:ext cx="3743070" cy="22479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9"/>
          <p:cNvSpPr txBox="1"/>
          <p:nvPr>
            <p:ph type="title"/>
          </p:nvPr>
        </p:nvSpPr>
        <p:spPr>
          <a:xfrm>
            <a:off x="391886" y="197249"/>
            <a:ext cx="11168742" cy="750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Font typeface="Rockwell"/>
              <a:buNone/>
            </a:pPr>
            <a:r>
              <a:rPr b="1" lang="en-US" sz="3500"/>
              <a:t>PREDICTION OF COUNTRY’S FUTURE DEVELOPMENT STATE</a:t>
            </a:r>
            <a:endParaRPr/>
          </a:p>
        </p:txBody>
      </p:sp>
      <p:sp>
        <p:nvSpPr>
          <p:cNvPr id="184" name="Google Shape;184;p9"/>
          <p:cNvSpPr txBox="1"/>
          <p:nvPr>
            <p:ph idx="1" type="body"/>
          </p:nvPr>
        </p:nvSpPr>
        <p:spPr>
          <a:xfrm>
            <a:off x="228601" y="867862"/>
            <a:ext cx="12003656" cy="5462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45"/>
              <a:buNone/>
            </a:pPr>
            <a:r>
              <a:rPr b="1" lang="en-US" sz="1700" u="sng"/>
              <a:t>Prediction and classification of country’s development status as: a) Developed b) Developing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 Technique used: </a:t>
            </a:r>
            <a:r>
              <a:rPr lang="en-US" sz="1700"/>
              <a:t>Classification Tree Analysis</a:t>
            </a:r>
            <a:r>
              <a:rPr b="1" lang="en-US" sz="1700"/>
              <a:t>, Tool used: </a:t>
            </a:r>
            <a:r>
              <a:rPr lang="en-US" sz="1700"/>
              <a:t>JMP From SAS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Classification tree</a:t>
            </a:r>
            <a:r>
              <a:rPr lang="en-US" sz="1700"/>
              <a:t>: Outcome is categorical – developing (0) or developed (1)</a:t>
            </a:r>
            <a:endParaRPr b="1" sz="1700"/>
          </a:p>
          <a:p>
            <a:pPr indent="-342900" lvl="0" marL="3429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Trends for classifying countries into developed and developing</a:t>
            </a:r>
            <a:r>
              <a:rPr lang="en-US" sz="1700"/>
              <a:t>: 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5"/>
              <a:buChar char="▪"/>
            </a:pPr>
            <a:r>
              <a:rPr b="1" lang="en-US" sz="1700"/>
              <a:t>Access to electricity </a:t>
            </a:r>
            <a:r>
              <a:rPr lang="en-US" sz="1700"/>
              <a:t>– Developed countries have more than 99.95% (~100%) people having access to electricity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b="1" lang="en-US" sz="1700"/>
              <a:t>GDP Per Capita- </a:t>
            </a:r>
            <a:r>
              <a:rPr lang="en-US" sz="1700"/>
              <a:t>Developed countries have high GDP per capita.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b="1" lang="en-US" sz="1700"/>
              <a:t>Population Density- </a:t>
            </a:r>
            <a:r>
              <a:rPr lang="en-US" sz="1700"/>
              <a:t>Developed countries show low population density.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Developed countries with higher values in population density, have very high GDP supporting strong economy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e.g.: Hongkong, Singapore</a:t>
            </a:r>
            <a:endParaRPr/>
          </a:p>
          <a:p>
            <a:pPr indent="-182880" lvl="1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45"/>
              <a:buChar char="▪"/>
            </a:pPr>
            <a:r>
              <a:rPr lang="en-US" sz="1700"/>
              <a:t>Developed countries with very low population density of &lt; 5 people per sq. km. have very high GDP ~ USD 60,000, since resources are shared within very less no. of people e.g.: Australia, Canada, Iceland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lang="en-US" sz="1700"/>
              <a:t>Electricity availability and GDP Per capita are very important factors for development.</a:t>
            </a:r>
            <a:endParaRPr b="1" sz="1700"/>
          </a:p>
          <a:p>
            <a:pPr indent="-342900" lvl="0" marL="3429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45"/>
              <a:buFont typeface="Rockwell"/>
              <a:buAutoNum type="arabicPeriod"/>
            </a:pPr>
            <a:r>
              <a:rPr b="1" lang="en-US" sz="1700"/>
              <a:t>For a country to be classified as developed:</a:t>
            </a:r>
            <a:endParaRPr/>
          </a:p>
          <a:p>
            <a:pPr indent="-182880" lvl="1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275"/>
              <a:buChar char="▪"/>
            </a:pPr>
            <a:r>
              <a:rPr lang="en-US" sz="1500"/>
              <a:t>GDP Per capita should be higher than USD 13,000 and population density should be lower than 1,700</a:t>
            </a:r>
            <a:endParaRPr/>
          </a:p>
          <a:p>
            <a:pPr indent="-18288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75"/>
              <a:buChar char="▪"/>
            </a:pPr>
            <a:r>
              <a:rPr lang="en-US" sz="1500"/>
              <a:t>Other criteria classify the country as developing</a:t>
            </a:r>
            <a:endParaRPr/>
          </a:p>
        </p:txBody>
      </p:sp>
      <p:sp>
        <p:nvSpPr>
          <p:cNvPr id="185" name="Google Shape;185;p9"/>
          <p:cNvSpPr txBox="1"/>
          <p:nvPr>
            <p:ph idx="11" type="ftr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BSTAT-5325 Section 003 Group - 13</a:t>
            </a:r>
            <a:endParaRPr/>
          </a:p>
        </p:txBody>
      </p:sp>
      <p:sp>
        <p:nvSpPr>
          <p:cNvPr id="186" name="Google Shape;186;p9"/>
          <p:cNvSpPr txBox="1"/>
          <p:nvPr>
            <p:ph idx="12" type="sldNum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2021-11-06T09:11:58Z</dcterms:created>
  <dc:creator>Arti Phadke</dc:creator>
</cp:coreProperties>
</file>